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1"/>
  </p:notesMasterIdLst>
  <p:sldIdLst>
    <p:sldId id="284" r:id="rId3"/>
    <p:sldId id="257" r:id="rId4"/>
    <p:sldId id="258" r:id="rId5"/>
    <p:sldId id="265" r:id="rId6"/>
    <p:sldId id="261" r:id="rId7"/>
    <p:sldId id="267" r:id="rId8"/>
    <p:sldId id="266" r:id="rId9"/>
    <p:sldId id="268" r:id="rId10"/>
    <p:sldId id="259" r:id="rId11"/>
    <p:sldId id="271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79" r:id="rId23"/>
    <p:sldId id="281" r:id="rId24"/>
    <p:sldId id="282" r:id="rId25"/>
    <p:sldId id="283" r:id="rId26"/>
    <p:sldId id="285" r:id="rId27"/>
    <p:sldId id="286" r:id="rId28"/>
    <p:sldId id="269" r:id="rId29"/>
    <p:sldId id="263" r:id="rId3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C434A-69F9-41DA-8A45-3E30B8DF8D73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ECA33-E2A8-4112-BBBE-C811035D1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90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BF6978-8098-43FA-B568-57158EF7AC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444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BF6978-8098-43FA-B568-57158EF7AC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11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BF6978-8098-43FA-B568-57158EF7AC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174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1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2001"/>
            <a:ext cx="2925319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2465" y="6457952"/>
            <a:ext cx="2743200" cy="2635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 altLang="en-US" spc="300" dirty="0">
                <a:latin typeface="Trajan Pro" panose="02020502050506020301" pitchFamily="18" charset="0"/>
              </a:rPr>
              <a:t>LAKOTA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589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65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600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pc="300">
                <a:latin typeface="Trajan Pro" panose="02020502050506020301" pitchFamily="18" charset="0"/>
              </a:rPr>
              <a:t>LAKOTA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170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635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772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641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149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494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522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852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768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390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63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201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05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8/8/2017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84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8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8/8/2017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350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8/8/2017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213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375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8/8/2017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37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5" y="767419"/>
            <a:ext cx="8115231" cy="5330952"/>
          </a:xfrm>
          <a:solidFill>
            <a:schemeClr val="bg1">
              <a:lumMod val="50000"/>
              <a:lumOff val="5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8/8/2017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2" y="6356352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957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758952"/>
            <a:ext cx="3443591" cy="533095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9"/>
            <a:ext cx="2947483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8/8/2017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2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7" y="6356352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3361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20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8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8/8/2017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61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4536" r="5327" b="24579"/>
          <a:stretch/>
        </p:blipFill>
        <p:spPr>
          <a:xfrm>
            <a:off x="1524001" y="585678"/>
            <a:ext cx="9154633" cy="5316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4001" y="776177"/>
            <a:ext cx="9208847" cy="5316278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Public Meeting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Berwyn Depot District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Streetscape Project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7510" y="6080403"/>
            <a:ext cx="10580490" cy="771110"/>
            <a:chOff x="87510" y="6080403"/>
            <a:chExt cx="10580490" cy="771110"/>
          </a:xfrm>
        </p:grpSpPr>
        <p:sp>
          <p:nvSpPr>
            <p:cNvPr id="6" name="Rectangle 5"/>
            <p:cNvSpPr/>
            <p:nvPr/>
          </p:nvSpPr>
          <p:spPr>
            <a:xfrm>
              <a:off x="8853698" y="6092456"/>
              <a:ext cx="1814302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/>
              <a:r>
                <a:rPr lang="en-US" altLang="en-US" sz="2400" spc="300" dirty="0">
                  <a:solidFill>
                    <a:srgbClr val="F3B843">
                      <a:lumMod val="75000"/>
                    </a:srgbClr>
                  </a:solidFill>
                  <a:latin typeface="Trajan Pro" panose="02020502050506020301" pitchFamily="18" charset="0"/>
                </a:rPr>
                <a:t>LAKOTA</a:t>
              </a:r>
            </a:p>
            <a:p>
              <a:pPr defTabSz="457200"/>
              <a:r>
                <a:rPr lang="en-US" altLang="en-US" sz="1100" dirty="0">
                  <a:solidFill>
                    <a:srgbClr val="F3B843">
                      <a:lumMod val="75000"/>
                    </a:srgbClr>
                  </a:solidFill>
                  <a:latin typeface="Calibri" panose="020F0502020204030204" pitchFamily="34" charset="0"/>
                </a:rPr>
                <a:t>www.thelakotagroup.com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1DAA6D5-406D-46AE-82D8-2B1086481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10" y="6192213"/>
              <a:ext cx="2360880" cy="54749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867"/>
            <a:stretch/>
          </p:blipFill>
          <p:spPr>
            <a:xfrm>
              <a:off x="5720436" y="6080403"/>
              <a:ext cx="761761" cy="771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9940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46"/>
          <a:stretch/>
        </p:blipFill>
        <p:spPr>
          <a:xfrm>
            <a:off x="0" y="-401589"/>
            <a:ext cx="12192000" cy="737504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4362450"/>
            <a:ext cx="12192000" cy="261100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tIns="0" bIns="82296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7200" dirty="0">
                <a:solidFill>
                  <a:prstClr val="white">
                    <a:lumMod val="65000"/>
                    <a:lumOff val="35000"/>
                  </a:prstClr>
                </a:solidFill>
                <a:latin typeface="Trebuchet MS" panose="020B0603020202020204" pitchFamily="34" charset="0"/>
              </a:rPr>
              <a:t>Streetscape Amenities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7510" y="6080403"/>
            <a:ext cx="10580490" cy="771110"/>
            <a:chOff x="87510" y="6080403"/>
            <a:chExt cx="10580490" cy="771110"/>
          </a:xfrm>
        </p:grpSpPr>
        <p:sp>
          <p:nvSpPr>
            <p:cNvPr id="6" name="Rectangle 5"/>
            <p:cNvSpPr/>
            <p:nvPr/>
          </p:nvSpPr>
          <p:spPr>
            <a:xfrm>
              <a:off x="8853698" y="6092456"/>
              <a:ext cx="1814302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/>
              <a:r>
                <a:rPr lang="en-US" altLang="en-US" sz="2400" spc="300" dirty="0">
                  <a:solidFill>
                    <a:srgbClr val="F3B843">
                      <a:lumMod val="75000"/>
                    </a:srgbClr>
                  </a:solidFill>
                  <a:latin typeface="Trajan Pro" panose="02020502050506020301" pitchFamily="18" charset="0"/>
                </a:rPr>
                <a:t>LAKOTA</a:t>
              </a:r>
            </a:p>
            <a:p>
              <a:pPr defTabSz="457200"/>
              <a:r>
                <a:rPr lang="en-US" altLang="en-US" sz="1100" dirty="0">
                  <a:solidFill>
                    <a:srgbClr val="F3B843">
                      <a:lumMod val="75000"/>
                    </a:srgbClr>
                  </a:solidFill>
                  <a:latin typeface="Calibri" panose="020F0502020204030204" pitchFamily="34" charset="0"/>
                </a:rPr>
                <a:t>www.thelakotagroup.com</a:t>
              </a:r>
            </a:p>
          </p:txBody>
        </p:sp>
        <p:pic>
          <p:nvPicPr>
            <p:cNvPr id="7" name="Picture 6">
              <a:extLst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10" y="6192213"/>
              <a:ext cx="2360880" cy="5474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867"/>
            <a:stretch/>
          </p:blipFill>
          <p:spPr>
            <a:xfrm>
              <a:off x="5720436" y="6080403"/>
              <a:ext cx="761761" cy="771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447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9019" y="774056"/>
            <a:ext cx="2525086" cy="736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Street Trees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23850" y="2140263"/>
            <a:ext cx="2914650" cy="3675322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8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6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"/>
              </a:spcBef>
              <a:spcAft>
                <a:spcPct val="5000"/>
              </a:spcAft>
              <a:buClr>
                <a:srgbClr val="818E9F"/>
              </a:buClr>
              <a:defRPr/>
            </a:pPr>
            <a:endParaRPr lang="en-US" sz="1200" spc="50" dirty="0">
              <a:solidFill>
                <a:prstClr val="white">
                  <a:lumMod val="65000"/>
                  <a:lumOff val="35000"/>
                </a:prstClr>
              </a:solidFill>
              <a:latin typeface="NeueSans Normal" panose="02000000000000000000" pitchFamily="50" charset="0"/>
            </a:endParaRPr>
          </a:p>
          <a:p>
            <a:pPr>
              <a:buClr>
                <a:srgbClr val="818E9F"/>
              </a:buClr>
            </a:pPr>
            <a:endParaRPr lang="en-US" dirty="0">
              <a:solidFill>
                <a:srgbClr val="4A3F38">
                  <a:lumMod val="20000"/>
                  <a:lumOff val="80000"/>
                </a:srgbClr>
              </a:solidFill>
              <a:latin typeface="Corbel" panose="020B0503020204020204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19019" y="1401978"/>
            <a:ext cx="2525086" cy="262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57250" indent="-28575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015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28600" indent="-228600" defTabSz="457200">
              <a:spcBef>
                <a:spcPct val="50000"/>
              </a:spcBef>
              <a:spcAft>
                <a:spcPct val="5000"/>
              </a:spcAft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Maintain existing, healthy, mature trees when possible</a:t>
            </a:r>
          </a:p>
          <a:p>
            <a:pPr marL="228600" indent="-228600" defTabSz="457200">
              <a:spcBef>
                <a:spcPct val="50000"/>
              </a:spcBef>
              <a:spcAft>
                <a:spcPct val="5000"/>
              </a:spcAft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Trees in grates to maintain open sidewalks for pedestrian circulation and outdoor dining opportunities</a:t>
            </a:r>
          </a:p>
          <a:p>
            <a:pPr defTabSz="457200">
              <a:spcBef>
                <a:spcPct val="50000"/>
              </a:spcBef>
              <a:buClr>
                <a:srgbClr val="0066CC"/>
              </a:buClr>
              <a:buSzPct val="80000"/>
              <a:defRPr/>
            </a:pPr>
            <a:endParaRPr lang="en-US" sz="1800" b="0" baseline="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4" b="27885"/>
          <a:stretch/>
        </p:blipFill>
        <p:spPr>
          <a:xfrm>
            <a:off x="12795889" y="2560021"/>
            <a:ext cx="3183541" cy="33551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6" t="4142" r="16110" b="31023"/>
          <a:stretch/>
        </p:blipFill>
        <p:spPr>
          <a:xfrm>
            <a:off x="12795888" y="593195"/>
            <a:ext cx="3183541" cy="1834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4B4E02-7BAA-4CDF-9326-E80B27767C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18836" r="8095" b="13748"/>
          <a:stretch/>
        </p:blipFill>
        <p:spPr>
          <a:xfrm>
            <a:off x="3730170" y="1550271"/>
            <a:ext cx="7823201" cy="393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54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9019" y="774056"/>
            <a:ext cx="2525086" cy="736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Silva Cells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23850" y="2140263"/>
            <a:ext cx="2914650" cy="3675322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8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6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"/>
              </a:spcBef>
              <a:spcAft>
                <a:spcPct val="5000"/>
              </a:spcAft>
              <a:buClr>
                <a:srgbClr val="818E9F"/>
              </a:buClr>
              <a:defRPr/>
            </a:pPr>
            <a:endParaRPr lang="en-US" sz="1200" spc="50" dirty="0">
              <a:solidFill>
                <a:prstClr val="white">
                  <a:lumMod val="65000"/>
                  <a:lumOff val="35000"/>
                </a:prstClr>
              </a:solidFill>
              <a:latin typeface="NeueSans Normal" panose="02000000000000000000" pitchFamily="50" charset="0"/>
            </a:endParaRPr>
          </a:p>
          <a:p>
            <a:pPr>
              <a:buClr>
                <a:srgbClr val="818E9F"/>
              </a:buClr>
            </a:pPr>
            <a:endParaRPr lang="en-US" dirty="0">
              <a:solidFill>
                <a:srgbClr val="4A3F38">
                  <a:lumMod val="20000"/>
                  <a:lumOff val="80000"/>
                </a:srgbClr>
              </a:solidFill>
              <a:latin typeface="Corbel" panose="020B0503020204020204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19019" y="1401978"/>
            <a:ext cx="2525086" cy="150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57250" indent="-28575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015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28600" indent="-228600" defTabSz="457200">
              <a:spcBef>
                <a:spcPct val="50000"/>
              </a:spcBef>
              <a:spcAft>
                <a:spcPct val="5000"/>
              </a:spcAft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Use of silva cells with tree grates to promote healthier trees and manage stormwater</a:t>
            </a:r>
          </a:p>
          <a:p>
            <a:pPr defTabSz="457200">
              <a:spcBef>
                <a:spcPct val="50000"/>
              </a:spcBef>
              <a:buClr>
                <a:srgbClr val="0066CC"/>
              </a:buClr>
              <a:buSzPct val="80000"/>
              <a:defRPr/>
            </a:pPr>
            <a:endParaRPr lang="en-US" sz="1800" b="0" baseline="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0AF262-7FC1-41CF-8E19-CA2722138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72" y="774056"/>
            <a:ext cx="5079055" cy="532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53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850" y="1126224"/>
            <a:ext cx="2383982" cy="736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Pavers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23850" y="2140263"/>
            <a:ext cx="2914650" cy="3675322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8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6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"/>
              </a:spcBef>
              <a:spcAft>
                <a:spcPct val="5000"/>
              </a:spcAft>
              <a:buClr>
                <a:srgbClr val="818E9F"/>
              </a:buClr>
              <a:defRPr/>
            </a:pPr>
            <a:endParaRPr lang="en-US" sz="1200" spc="50" dirty="0">
              <a:solidFill>
                <a:prstClr val="white">
                  <a:lumMod val="65000"/>
                  <a:lumOff val="35000"/>
                </a:prstClr>
              </a:solidFill>
              <a:latin typeface="NeueSans Normal" panose="02000000000000000000" pitchFamily="50" charset="0"/>
            </a:endParaRPr>
          </a:p>
          <a:p>
            <a:pPr>
              <a:buClr>
                <a:srgbClr val="818E9F"/>
              </a:buClr>
            </a:pPr>
            <a:endParaRPr lang="en-US" dirty="0">
              <a:solidFill>
                <a:srgbClr val="4A3F38">
                  <a:lumMod val="20000"/>
                  <a:lumOff val="80000"/>
                </a:srgbClr>
              </a:solidFill>
              <a:latin typeface="Corbel" panose="020B0503020204020204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23850" y="2140263"/>
            <a:ext cx="2508308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57250" indent="-28575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015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28600" indent="-228600" defTabSz="457200">
              <a:spcBef>
                <a:spcPct val="50000"/>
              </a:spcBef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Permeable pavers in parking areas to manage stormwater</a:t>
            </a:r>
          </a:p>
          <a:p>
            <a:pPr marL="228600" indent="-228600" defTabSz="457200">
              <a:spcBef>
                <a:spcPct val="50000"/>
              </a:spcBef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Decorative pavers on Windsor Ave. in the Metra Station area to add character and highlight the downtown hub</a:t>
            </a:r>
          </a:p>
        </p:txBody>
      </p:sp>
      <p:pic>
        <p:nvPicPr>
          <p:cNvPr id="9" name="Picture 8" descr="Perm Pavement Exhibit.jpg"/>
          <p:cNvPicPr>
            <a:picLocks noChangeAspect="1"/>
          </p:cNvPicPr>
          <p:nvPr/>
        </p:nvPicPr>
        <p:blipFill rotWithShape="1">
          <a:blip r:embed="rId2"/>
          <a:srcRect l="6667" t="27190" r="12222" b="30677"/>
          <a:stretch/>
        </p:blipFill>
        <p:spPr bwMode="auto">
          <a:xfrm>
            <a:off x="4275588" y="1126224"/>
            <a:ext cx="6021756" cy="2417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93A527-33F3-40AC-BE32-632875ED79F0}"/>
              </a:ext>
            </a:extLst>
          </p:cNvPr>
          <p:cNvPicPr/>
          <p:nvPr/>
        </p:nvPicPr>
        <p:blipFill rotWithShape="1">
          <a:blip r:embed="rId3"/>
          <a:srcRect l="12168" t="18042" r="3553"/>
          <a:stretch/>
        </p:blipFill>
        <p:spPr>
          <a:xfrm>
            <a:off x="7381527" y="3768342"/>
            <a:ext cx="2915817" cy="2047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7790212-A83A-4CBA-9986-AC2D87757E90}"/>
              </a:ext>
            </a:extLst>
          </p:cNvPr>
          <p:cNvPicPr/>
          <p:nvPr/>
        </p:nvPicPr>
        <p:blipFill rotWithShape="1">
          <a:blip r:embed="rId4"/>
          <a:srcRect l="20715" t="38590" r="1"/>
          <a:stretch/>
        </p:blipFill>
        <p:spPr>
          <a:xfrm>
            <a:off x="4275588" y="3768342"/>
            <a:ext cx="2839504" cy="204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09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850" y="1126224"/>
            <a:ext cx="2383982" cy="736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Trench Drains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23850" y="2140263"/>
            <a:ext cx="2914650" cy="3675322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8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6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"/>
              </a:spcBef>
              <a:spcAft>
                <a:spcPct val="5000"/>
              </a:spcAft>
              <a:buClr>
                <a:srgbClr val="818E9F"/>
              </a:buClr>
              <a:defRPr/>
            </a:pPr>
            <a:endParaRPr lang="en-US" sz="1200" spc="50" dirty="0">
              <a:solidFill>
                <a:prstClr val="white">
                  <a:lumMod val="65000"/>
                  <a:lumOff val="35000"/>
                </a:prstClr>
              </a:solidFill>
              <a:latin typeface="NeueSans Normal" panose="02000000000000000000" pitchFamily="50" charset="0"/>
            </a:endParaRPr>
          </a:p>
          <a:p>
            <a:pPr>
              <a:buClr>
                <a:srgbClr val="818E9F"/>
              </a:buClr>
            </a:pPr>
            <a:endParaRPr lang="en-US" dirty="0">
              <a:solidFill>
                <a:srgbClr val="4A3F38">
                  <a:lumMod val="20000"/>
                  <a:lumOff val="80000"/>
                </a:srgbClr>
              </a:solidFill>
              <a:latin typeface="Corbel" panose="020B0503020204020204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23850" y="2140263"/>
            <a:ext cx="25083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57250" indent="-28575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015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28600" indent="-228600" defTabSz="457200">
              <a:spcBef>
                <a:spcPct val="50000"/>
              </a:spcBef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Complements Silva and permeable paver </a:t>
            </a:r>
            <a:r>
              <a:rPr lang="en-US" sz="1600" b="0" baseline="0" dirty="0" err="1">
                <a:solidFill>
                  <a:prstClr val="white"/>
                </a:solidFill>
                <a:latin typeface="Corbel" panose="020B0503020204020204"/>
              </a:rPr>
              <a:t>stormwater</a:t>
            </a: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 solutions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0593E2-17D1-4F16-B9E9-828F42301CFB}"/>
              </a:ext>
            </a:extLst>
          </p:cNvPr>
          <p:cNvPicPr/>
          <p:nvPr/>
        </p:nvPicPr>
        <p:blipFill rotWithShape="1">
          <a:blip r:embed="rId2"/>
          <a:srcRect l="1" t="52707" r="44324"/>
          <a:stretch/>
        </p:blipFill>
        <p:spPr>
          <a:xfrm>
            <a:off x="4601799" y="906303"/>
            <a:ext cx="2844029" cy="1980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33F470C-324C-40BD-86D9-594EB7C22E11}"/>
              </a:ext>
            </a:extLst>
          </p:cNvPr>
          <p:cNvPicPr/>
          <p:nvPr/>
        </p:nvPicPr>
        <p:blipFill rotWithShape="1">
          <a:blip r:embed="rId3"/>
          <a:srcRect l="11882" t="25584" r="14340" b="18499"/>
          <a:stretch/>
        </p:blipFill>
        <p:spPr>
          <a:xfrm>
            <a:off x="7706041" y="906303"/>
            <a:ext cx="2613616" cy="1980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7977DD9-6B8B-422C-80C5-68B683C40CA1}"/>
              </a:ext>
            </a:extLst>
          </p:cNvPr>
          <p:cNvPicPr/>
          <p:nvPr/>
        </p:nvPicPr>
        <p:blipFill rotWithShape="1">
          <a:blip r:embed="rId4"/>
          <a:srcRect t="25562"/>
          <a:stretch/>
        </p:blipFill>
        <p:spPr>
          <a:xfrm>
            <a:off x="4601799" y="3077029"/>
            <a:ext cx="5717858" cy="273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49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850" y="1126224"/>
            <a:ext cx="2383982" cy="736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Planters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23850" y="2140263"/>
            <a:ext cx="2914650" cy="3675322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8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6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"/>
              </a:spcBef>
              <a:spcAft>
                <a:spcPct val="5000"/>
              </a:spcAft>
              <a:buClr>
                <a:srgbClr val="818E9F"/>
              </a:buClr>
              <a:defRPr/>
            </a:pPr>
            <a:endParaRPr lang="en-US" sz="1200" spc="50" dirty="0">
              <a:solidFill>
                <a:prstClr val="white">
                  <a:lumMod val="65000"/>
                  <a:lumOff val="35000"/>
                </a:prstClr>
              </a:solidFill>
              <a:latin typeface="NeueSans Normal" panose="02000000000000000000" pitchFamily="50" charset="0"/>
            </a:endParaRPr>
          </a:p>
          <a:p>
            <a:pPr>
              <a:buClr>
                <a:srgbClr val="818E9F"/>
              </a:buClr>
            </a:pPr>
            <a:endParaRPr lang="en-US" dirty="0">
              <a:solidFill>
                <a:srgbClr val="4A3F38">
                  <a:lumMod val="20000"/>
                  <a:lumOff val="80000"/>
                </a:srgbClr>
              </a:solidFill>
              <a:latin typeface="Corbel" panose="020B0503020204020204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23850" y="2140263"/>
            <a:ext cx="250830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57250" indent="-28575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015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28600" indent="-228600" defTabSz="457200">
              <a:spcBef>
                <a:spcPct val="50000"/>
              </a:spcBef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Trees in planters where space allows adds color and interest in the form of shrubs and perennials</a:t>
            </a:r>
          </a:p>
          <a:p>
            <a:pPr marL="228600" indent="-228600" defTabSz="457200">
              <a:spcBef>
                <a:spcPct val="50000"/>
              </a:spcBef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Movable Concrete Planters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D99FBD-59F7-401D-845D-9A43BD81BA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067673" y="958942"/>
            <a:ext cx="3642297" cy="48566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EAFDE3E-252A-4367-9078-8547EB159C81}"/>
              </a:ext>
            </a:extLst>
          </p:cNvPr>
          <p:cNvPicPr/>
          <p:nvPr/>
        </p:nvPicPr>
        <p:blipFill rotWithShape="1">
          <a:blip r:embed="rId3"/>
          <a:srcRect t="8487" r="39245" b="334"/>
          <a:stretch/>
        </p:blipFill>
        <p:spPr>
          <a:xfrm>
            <a:off x="4222720" y="3332872"/>
            <a:ext cx="3229667" cy="24827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AB3E7B-7253-47BE-864B-5A05CC04A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102" y="1126224"/>
            <a:ext cx="3970901" cy="169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67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850" y="1248811"/>
            <a:ext cx="2343330" cy="736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Site Furniture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23850" y="2140263"/>
            <a:ext cx="2914650" cy="3675322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8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6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"/>
              </a:spcBef>
              <a:spcAft>
                <a:spcPct val="5000"/>
              </a:spcAft>
              <a:buClr>
                <a:srgbClr val="818E9F"/>
              </a:buClr>
              <a:defRPr/>
            </a:pPr>
            <a:endParaRPr lang="en-US" sz="1200" spc="50" dirty="0">
              <a:solidFill>
                <a:prstClr val="white">
                  <a:lumMod val="65000"/>
                  <a:lumOff val="35000"/>
                </a:prstClr>
              </a:solidFill>
              <a:latin typeface="NeueSans Normal" panose="02000000000000000000" pitchFamily="50" charset="0"/>
            </a:endParaRPr>
          </a:p>
          <a:p>
            <a:pPr>
              <a:buClr>
                <a:srgbClr val="818E9F"/>
              </a:buClr>
            </a:pPr>
            <a:endParaRPr lang="en-US" dirty="0">
              <a:solidFill>
                <a:srgbClr val="4A3F38">
                  <a:lumMod val="20000"/>
                  <a:lumOff val="80000"/>
                </a:srgbClr>
              </a:solidFill>
              <a:latin typeface="Corbel" panose="020B0503020204020204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23850" y="1956631"/>
            <a:ext cx="24655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57250" indent="-28575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015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28600" indent="-228600" defTabSz="457200">
              <a:spcBef>
                <a:spcPct val="50000"/>
              </a:spcBef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Benches</a:t>
            </a:r>
          </a:p>
          <a:p>
            <a:pPr marL="228600" indent="-228600" defTabSz="457200">
              <a:spcBef>
                <a:spcPct val="50000"/>
              </a:spcBef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Trash Receptacles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" t="17697" r="1982"/>
          <a:stretch/>
        </p:blipFill>
        <p:spPr>
          <a:xfrm>
            <a:off x="4183310" y="764494"/>
            <a:ext cx="3836381" cy="2398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r="1805"/>
          <a:stretch/>
        </p:blipFill>
        <p:spPr>
          <a:xfrm>
            <a:off x="4183310" y="3275470"/>
            <a:ext cx="3836381" cy="2812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11179" r="2217" b="11179"/>
          <a:stretch/>
        </p:blipFill>
        <p:spPr>
          <a:xfrm>
            <a:off x="8164202" y="764493"/>
            <a:ext cx="1971413" cy="23989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3" t="19410" r="28006" b="19606"/>
          <a:stretch/>
        </p:blipFill>
        <p:spPr>
          <a:xfrm>
            <a:off x="8164202" y="3275470"/>
            <a:ext cx="1971413" cy="28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98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510" y="1248811"/>
            <a:ext cx="2343330" cy="736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Site Furniture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23850" y="2140263"/>
            <a:ext cx="2914650" cy="3675322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8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6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"/>
              </a:spcBef>
              <a:spcAft>
                <a:spcPct val="5000"/>
              </a:spcAft>
              <a:buClr>
                <a:srgbClr val="818E9F"/>
              </a:buClr>
              <a:defRPr/>
            </a:pPr>
            <a:endParaRPr lang="en-US" sz="1200" spc="50" dirty="0">
              <a:solidFill>
                <a:prstClr val="white">
                  <a:lumMod val="65000"/>
                  <a:lumOff val="35000"/>
                </a:prstClr>
              </a:solidFill>
              <a:latin typeface="NeueSans Normal" panose="02000000000000000000" pitchFamily="50" charset="0"/>
            </a:endParaRPr>
          </a:p>
          <a:p>
            <a:pPr>
              <a:buClr>
                <a:srgbClr val="818E9F"/>
              </a:buClr>
            </a:pPr>
            <a:endParaRPr lang="en-US" dirty="0">
              <a:solidFill>
                <a:srgbClr val="4A3F38">
                  <a:lumMod val="20000"/>
                  <a:lumOff val="80000"/>
                </a:srgbClr>
              </a:solidFill>
              <a:latin typeface="Corbel" panose="020B0503020204020204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614397" y="1970986"/>
            <a:ext cx="24655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57250" indent="-28575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015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28600" indent="-228600" defTabSz="457200">
              <a:spcBef>
                <a:spcPct val="50000"/>
              </a:spcBef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Bike Racks</a:t>
            </a:r>
          </a:p>
        </p:txBody>
      </p:sp>
      <p:pic>
        <p:nvPicPr>
          <p:cNvPr id="1026" name="Picture 2" descr="http://img.archiexpo.com/images_ae/photo-g/public-area-bike-rack-51516-38944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t="1195" r="46924" b="1481"/>
          <a:stretch/>
        </p:blipFill>
        <p:spPr bwMode="auto">
          <a:xfrm>
            <a:off x="4300770" y="1248812"/>
            <a:ext cx="2774947" cy="447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9154"/>
          <a:stretch/>
        </p:blipFill>
        <p:spPr>
          <a:xfrm>
            <a:off x="7329902" y="1248812"/>
            <a:ext cx="2846715" cy="447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87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3472" y="1155701"/>
            <a:ext cx="2455405" cy="736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Bike Shelter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23850" y="2140263"/>
            <a:ext cx="2914650" cy="3675322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8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6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"/>
              </a:spcBef>
              <a:spcAft>
                <a:spcPct val="5000"/>
              </a:spcAft>
              <a:buClr>
                <a:srgbClr val="818E9F"/>
              </a:buClr>
              <a:defRPr/>
            </a:pPr>
            <a:endParaRPr lang="en-US" sz="1200" spc="50" dirty="0">
              <a:solidFill>
                <a:prstClr val="white">
                  <a:lumMod val="65000"/>
                  <a:lumOff val="35000"/>
                </a:prstClr>
              </a:solidFill>
              <a:latin typeface="NeueSans Normal" panose="02000000000000000000" pitchFamily="50" charset="0"/>
            </a:endParaRPr>
          </a:p>
          <a:p>
            <a:pPr>
              <a:buClr>
                <a:srgbClr val="818E9F"/>
              </a:buClr>
            </a:pPr>
            <a:endParaRPr lang="en-US" dirty="0">
              <a:solidFill>
                <a:srgbClr val="4A3F38">
                  <a:lumMod val="20000"/>
                  <a:lumOff val="80000"/>
                </a:srgbClr>
              </a:solidFill>
              <a:latin typeface="Corbel" panose="020B0503020204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960" y="1524001"/>
            <a:ext cx="5994402" cy="3746501"/>
          </a:xfrm>
          <a:prstGeom prst="rect">
            <a:avLst/>
          </a:prstGeom>
        </p:spPr>
      </p:pic>
      <p:sp>
        <p:nvSpPr>
          <p:cNvPr id="6" name="Text Box 19">
            <a:extLst>
              <a:ext uri="{FF2B5EF4-FFF2-40B4-BE49-F238E27FC236}">
                <a16:creationId xmlns:a16="http://schemas.microsoft.com/office/drawing/2014/main" xmlns="" id="{F2E113A4-9D49-4175-AD8C-F79A2CA2B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533" y="1955569"/>
            <a:ext cx="254151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57250" indent="-28575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015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28600" indent="-228600" defTabSz="457200">
              <a:spcBef>
                <a:spcPct val="50000"/>
              </a:spcBef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Two at Harlem Station</a:t>
            </a:r>
          </a:p>
          <a:p>
            <a:pPr marL="228600" indent="-228600" defTabSz="457200">
              <a:spcBef>
                <a:spcPct val="50000"/>
              </a:spcBef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Two at Berwyn Station</a:t>
            </a:r>
          </a:p>
          <a:p>
            <a:pPr marL="228600" indent="-228600" defTabSz="457200">
              <a:spcBef>
                <a:spcPct val="50000"/>
              </a:spcBef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One at </a:t>
            </a:r>
            <a:r>
              <a:rPr lang="en-US" sz="1600" b="0" baseline="0" dirty="0" err="1">
                <a:solidFill>
                  <a:prstClr val="white"/>
                </a:solidFill>
                <a:latin typeface="Corbel" panose="020B0503020204020204"/>
              </a:rPr>
              <a:t>LaVergne</a:t>
            </a: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 Station</a:t>
            </a:r>
          </a:p>
        </p:txBody>
      </p:sp>
    </p:spTree>
    <p:extLst>
      <p:ext uri="{BB962C8B-B14F-4D97-AF65-F5344CB8AC3E}">
        <p14:creationId xmlns:p14="http://schemas.microsoft.com/office/powerpoint/2010/main" val="1562474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3472" y="1219914"/>
            <a:ext cx="2455405" cy="736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Tree Grates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23850" y="2140263"/>
            <a:ext cx="2914650" cy="3675322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8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6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"/>
              </a:spcBef>
              <a:spcAft>
                <a:spcPct val="5000"/>
              </a:spcAft>
              <a:buClr>
                <a:srgbClr val="818E9F"/>
              </a:buClr>
              <a:defRPr/>
            </a:pPr>
            <a:endParaRPr lang="en-US" sz="1200" spc="50" dirty="0">
              <a:solidFill>
                <a:prstClr val="white">
                  <a:lumMod val="65000"/>
                  <a:lumOff val="35000"/>
                </a:prstClr>
              </a:solidFill>
              <a:latin typeface="NeueSans Normal" panose="02000000000000000000" pitchFamily="50" charset="0"/>
            </a:endParaRPr>
          </a:p>
          <a:p>
            <a:pPr>
              <a:buClr>
                <a:srgbClr val="818E9F"/>
              </a:buClr>
            </a:pPr>
            <a:endParaRPr lang="en-US" dirty="0">
              <a:solidFill>
                <a:srgbClr val="4A3F38">
                  <a:lumMod val="20000"/>
                  <a:lumOff val="80000"/>
                </a:srgbClr>
              </a:solidFill>
              <a:latin typeface="Corbel" panose="020B0503020204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3151" r="6124"/>
          <a:stretch/>
        </p:blipFill>
        <p:spPr>
          <a:xfrm>
            <a:off x="12790307" y="414178"/>
            <a:ext cx="2972076" cy="52596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3461" r="57588"/>
          <a:stretch/>
        </p:blipFill>
        <p:spPr>
          <a:xfrm>
            <a:off x="15900400" y="414178"/>
            <a:ext cx="2768600" cy="52596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3002" r="2540"/>
          <a:stretch/>
        </p:blipFill>
        <p:spPr>
          <a:xfrm>
            <a:off x="3605892" y="1956514"/>
            <a:ext cx="4629150" cy="3267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CCAD96-EDB8-4BA5-B583-176E7C9DF029}"/>
              </a:ext>
            </a:extLst>
          </p:cNvPr>
          <p:cNvPicPr/>
          <p:nvPr/>
        </p:nvPicPr>
        <p:blipFill rotWithShape="1">
          <a:blip r:embed="rId5"/>
          <a:srcRect l="6358" t="5624" r="3431" b="6595"/>
          <a:stretch/>
        </p:blipFill>
        <p:spPr>
          <a:xfrm>
            <a:off x="8373059" y="1956514"/>
            <a:ext cx="3316190" cy="326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30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9199" y="736997"/>
            <a:ext cx="9144000" cy="978286"/>
          </a:xfrm>
        </p:spPr>
        <p:txBody>
          <a:bodyPr/>
          <a:lstStyle/>
          <a:p>
            <a:r>
              <a:rPr lang="en-US" dirty="0"/>
              <a:t>Public Meeting Format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6430" y="1805930"/>
            <a:ext cx="10169611" cy="4300151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/>
              <a:t>Project Presentation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/>
              <a:t>General Questions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/>
              <a:t>Project Stations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/>
              <a:t>Project Specific Questions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/>
              <a:t>Public Comment Period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004" y="1789670"/>
            <a:ext cx="5373725" cy="391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76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3472" y="1143002"/>
            <a:ext cx="2455405" cy="736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Street Lighting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23850" y="2140263"/>
            <a:ext cx="2914650" cy="3675322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8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6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"/>
              </a:spcBef>
              <a:spcAft>
                <a:spcPct val="5000"/>
              </a:spcAft>
              <a:buClr>
                <a:srgbClr val="818E9F"/>
              </a:buClr>
              <a:defRPr/>
            </a:pPr>
            <a:endParaRPr lang="en-US" sz="1200" spc="50" dirty="0">
              <a:solidFill>
                <a:prstClr val="white">
                  <a:lumMod val="65000"/>
                  <a:lumOff val="35000"/>
                </a:prstClr>
              </a:solidFill>
              <a:latin typeface="NeueSans Normal" panose="02000000000000000000" pitchFamily="50" charset="0"/>
            </a:endParaRPr>
          </a:p>
          <a:p>
            <a:pPr>
              <a:buClr>
                <a:srgbClr val="818E9F"/>
              </a:buClr>
            </a:pPr>
            <a:endParaRPr lang="en-US" dirty="0">
              <a:solidFill>
                <a:srgbClr val="4A3F38">
                  <a:lumMod val="20000"/>
                  <a:lumOff val="80000"/>
                </a:srgbClr>
              </a:solidFill>
              <a:latin typeface="Corbel" panose="020B0503020204020204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553472" y="1879602"/>
            <a:ext cx="2583456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57250" indent="-28575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015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28600" indent="-228600" defTabSz="457200">
              <a:spcBef>
                <a:spcPct val="50000"/>
              </a:spcBef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Street Lights</a:t>
            </a:r>
          </a:p>
          <a:p>
            <a:pPr marL="228600" indent="-228600" defTabSz="457200">
              <a:spcBef>
                <a:spcPct val="50000"/>
              </a:spcBef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Pedestrian Lights</a:t>
            </a:r>
          </a:p>
          <a:p>
            <a:pPr marL="228600" indent="-228600" defTabSz="457200">
              <a:spcBef>
                <a:spcPct val="50000"/>
              </a:spcBef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Alternating poles with flags and banners</a:t>
            </a:r>
          </a:p>
          <a:p>
            <a:pPr marL="228600" indent="-228600" defTabSz="457200">
              <a:spcBef>
                <a:spcPct val="50000"/>
              </a:spcBef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30’ pole</a:t>
            </a:r>
          </a:p>
          <a:p>
            <a:pPr marL="228600" indent="-228600" defTabSz="457200">
              <a:spcBef>
                <a:spcPct val="50000"/>
              </a:spcBef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16’ high pedestrian fixture</a:t>
            </a:r>
          </a:p>
          <a:p>
            <a:pPr marL="228600" indent="-228600" defTabSz="457200">
              <a:spcBef>
                <a:spcPct val="50000"/>
              </a:spcBef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Outlets in poles for festivals and holiday lighting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BE237C-FBBE-4730-A3D5-805400EF6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650" y="762000"/>
            <a:ext cx="2950275" cy="53482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568D9E0-2548-4DE7-BFA9-7E3DD4C52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369" y="762000"/>
            <a:ext cx="2950275" cy="53641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3AB55D9-8553-4E06-A0A7-BC04653B6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8" b="98416" l="9982" r="95463">
                        <a14:foregroundMark x1="85662" y1="85941" x2="13975" y2="77426"/>
                        <a14:foregroundMark x1="13975" y1="77426" x2="57169" y2="96634"/>
                        <a14:foregroundMark x1="57169" y1="96634" x2="95644" y2="98416"/>
                        <a14:foregroundMark x1="95644" y1="98416" x2="86751" y2="84752"/>
                        <a14:foregroundMark x1="58802" y1="2970" x2="57895" y2="1188"/>
                        <a14:backgroundMark x1="64428" y1="18218" x2="93285" y2="41386"/>
                        <a14:backgroundMark x1="93285" y1="41386" x2="66425" y2="19208"/>
                        <a14:backgroundMark x1="64065" y1="16832" x2="64428" y2="16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2094" y="3119092"/>
            <a:ext cx="1345844" cy="12334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D9A265E-FFC1-4B81-AC26-B7EC29BD73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7408" t="22732" r="38718" b="23902"/>
          <a:stretch/>
        </p:blipFill>
        <p:spPr>
          <a:xfrm>
            <a:off x="7334050" y="2943623"/>
            <a:ext cx="1284852" cy="28719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A6600B-BACE-452D-A97C-E7065CC9D9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283" l="9912" r="89912">
                        <a14:foregroundMark x1="51681" y1="9204" x2="52389" y2="9204"/>
                        <a14:foregroundMark x1="64248" y1="88319" x2="58761" y2="96814"/>
                        <a14:foregroundMark x1="53982" y1="10088" x2="53982" y2="8319"/>
                        <a14:foregroundMark x1="54336" y1="13274" x2="54336" y2="11858"/>
                        <a14:foregroundMark x1="45133" y1="3009" x2="41593" y2="5664"/>
                        <a14:foregroundMark x1="54513" y1="10265" x2="52389" y2="9558"/>
                        <a14:foregroundMark x1="60000" y1="16637" x2="58230" y2="16460"/>
                        <a14:foregroundMark x1="35221" y1="531" x2="37522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8875" y="2943623"/>
            <a:ext cx="1444605" cy="1444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94D0166-7C21-4281-A54C-B8361DE322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7080" y="1036321"/>
            <a:ext cx="1671134" cy="153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36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8533" y="1218502"/>
            <a:ext cx="2415539" cy="736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Paving 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23850" y="2140263"/>
            <a:ext cx="2914650" cy="3675322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8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6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"/>
              </a:spcBef>
              <a:spcAft>
                <a:spcPct val="5000"/>
              </a:spcAft>
              <a:buClr>
                <a:srgbClr val="818E9F"/>
              </a:buClr>
              <a:defRPr/>
            </a:pPr>
            <a:endParaRPr lang="en-US" sz="1200" spc="50" dirty="0">
              <a:solidFill>
                <a:prstClr val="white">
                  <a:lumMod val="65000"/>
                  <a:lumOff val="35000"/>
                </a:prstClr>
              </a:solidFill>
              <a:latin typeface="NeueSans Normal" panose="02000000000000000000" pitchFamily="50" charset="0"/>
            </a:endParaRPr>
          </a:p>
          <a:p>
            <a:pPr>
              <a:buClr>
                <a:srgbClr val="818E9F"/>
              </a:buClr>
            </a:pPr>
            <a:endParaRPr lang="en-US" dirty="0">
              <a:solidFill>
                <a:srgbClr val="4A3F38">
                  <a:lumMod val="20000"/>
                  <a:lumOff val="80000"/>
                </a:srgbClr>
              </a:solidFill>
              <a:latin typeface="Corbel" panose="020B0503020204020204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578533" y="1955569"/>
            <a:ext cx="254151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57250" indent="-28575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015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28600" indent="-228600" defTabSz="457200">
              <a:spcBef>
                <a:spcPct val="50000"/>
              </a:spcBef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Scored Concrete Sidewalks</a:t>
            </a:r>
          </a:p>
          <a:p>
            <a:pPr marL="228600" indent="-228600" defTabSz="457200">
              <a:spcBef>
                <a:spcPct val="50000"/>
              </a:spcBef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Thermoplastic Crosswalks</a:t>
            </a:r>
          </a:p>
          <a:p>
            <a:pPr marL="228600" indent="-228600" defTabSz="457200">
              <a:spcBef>
                <a:spcPct val="50000"/>
              </a:spcBef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Scored Concrete Crosswalk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34253" r="27059" b="1343"/>
          <a:stretch/>
        </p:blipFill>
        <p:spPr>
          <a:xfrm>
            <a:off x="7513739" y="757881"/>
            <a:ext cx="2751138" cy="2971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12542" r="16629"/>
          <a:stretch/>
        </p:blipFill>
        <p:spPr>
          <a:xfrm>
            <a:off x="4250422" y="757882"/>
            <a:ext cx="3120706" cy="2971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4" t="29436" r="7346"/>
          <a:stretch/>
        </p:blipFill>
        <p:spPr>
          <a:xfrm>
            <a:off x="7194507" y="3855308"/>
            <a:ext cx="3070371" cy="22332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4" t="15082" r="24763" b="21711"/>
          <a:stretch/>
        </p:blipFill>
        <p:spPr>
          <a:xfrm>
            <a:off x="4250423" y="3855308"/>
            <a:ext cx="2734811" cy="223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09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850" y="1143001"/>
            <a:ext cx="2834640" cy="736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Message Board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23850" y="2140263"/>
            <a:ext cx="2914650" cy="3675322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8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6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tabLst>
                <a:tab pos="1143000" algn="l"/>
              </a:tabLst>
              <a:defRPr sz="14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"/>
              </a:spcBef>
              <a:spcAft>
                <a:spcPct val="5000"/>
              </a:spcAft>
              <a:buClr>
                <a:srgbClr val="818E9F"/>
              </a:buClr>
              <a:defRPr/>
            </a:pPr>
            <a:endParaRPr lang="en-US" sz="1200" spc="50" dirty="0">
              <a:solidFill>
                <a:prstClr val="white">
                  <a:lumMod val="65000"/>
                  <a:lumOff val="35000"/>
                </a:prstClr>
              </a:solidFill>
              <a:latin typeface="NeueSans Normal" panose="02000000000000000000" pitchFamily="50" charset="0"/>
            </a:endParaRPr>
          </a:p>
          <a:p>
            <a:pPr>
              <a:buClr>
                <a:srgbClr val="818E9F"/>
              </a:buClr>
            </a:pPr>
            <a:endParaRPr lang="en-US" dirty="0">
              <a:solidFill>
                <a:srgbClr val="4A3F38">
                  <a:lumMod val="20000"/>
                  <a:lumOff val="80000"/>
                </a:srgbClr>
              </a:solidFill>
              <a:latin typeface="Corbel" panose="020B0503020204020204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323850" y="1879601"/>
            <a:ext cx="29824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57250" indent="-28575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015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 sz="2400" b="1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28600" indent="-228600" defTabSz="457200">
              <a:spcBef>
                <a:spcPct val="50000"/>
              </a:spcBef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Alternative to static sign</a:t>
            </a:r>
          </a:p>
          <a:p>
            <a:pPr marL="228600" indent="-228600" defTabSz="457200">
              <a:spcBef>
                <a:spcPct val="50000"/>
              </a:spcBef>
              <a:buClr>
                <a:srgbClr val="F3B843">
                  <a:lumMod val="75000"/>
                </a:srgbClr>
              </a:buClr>
              <a:buSzPct val="80000"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lang="en-US" sz="1600" b="0" baseline="0" dirty="0">
                <a:solidFill>
                  <a:prstClr val="white"/>
                </a:solidFill>
                <a:latin typeface="Corbel" panose="020B0503020204020204"/>
              </a:rPr>
              <a:t>Downtown location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6" t="4975" r="1228" b="3492"/>
          <a:stretch/>
        </p:blipFill>
        <p:spPr>
          <a:xfrm>
            <a:off x="8463572" y="1038079"/>
            <a:ext cx="3112346" cy="47775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" t="59872" r="84069" b="12169"/>
          <a:stretch/>
        </p:blipFill>
        <p:spPr>
          <a:xfrm>
            <a:off x="3629468" y="1879831"/>
            <a:ext cx="4754094" cy="309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21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08775" y="131807"/>
            <a:ext cx="6436154" cy="868491"/>
          </a:xfrm>
        </p:spPr>
        <p:txBody>
          <a:bodyPr>
            <a:normAutofit/>
          </a:bodyPr>
          <a:lstStyle/>
          <a:p>
            <a:r>
              <a:rPr lang="en-US" sz="3200" dirty="0"/>
              <a:t>Plaza Street – Existing Conditions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" r="865" b="17232"/>
          <a:stretch/>
        </p:blipFill>
        <p:spPr>
          <a:xfrm>
            <a:off x="1908775" y="841904"/>
            <a:ext cx="8624018" cy="5619694"/>
          </a:xfrm>
        </p:spPr>
      </p:pic>
    </p:spTree>
    <p:extLst>
      <p:ext uri="{BB962C8B-B14F-4D97-AF65-F5344CB8AC3E}">
        <p14:creationId xmlns:p14="http://schemas.microsoft.com/office/powerpoint/2010/main" val="3595994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r="1616" b="17975"/>
          <a:stretch/>
        </p:blipFill>
        <p:spPr>
          <a:xfrm>
            <a:off x="1980802" y="897281"/>
            <a:ext cx="8650253" cy="5615546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05329" y="316336"/>
            <a:ext cx="8482193" cy="795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orbel" panose="020B0503020204020204"/>
              </a:rPr>
              <a:t>Plaza Street – Proposed Improvements</a:t>
            </a:r>
          </a:p>
        </p:txBody>
      </p:sp>
    </p:spTree>
    <p:extLst>
      <p:ext uri="{BB962C8B-B14F-4D97-AF65-F5344CB8AC3E}">
        <p14:creationId xmlns:p14="http://schemas.microsoft.com/office/powerpoint/2010/main" val="1182290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39FC8A-DC72-4FBC-A7D9-C7F7CAF538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80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F24F1B-56F6-42E2-8823-565C12A318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31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57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0432" y="632792"/>
            <a:ext cx="9144000" cy="978286"/>
          </a:xfrm>
        </p:spPr>
        <p:txBody>
          <a:bodyPr/>
          <a:lstStyle/>
          <a:p>
            <a:r>
              <a:rPr lang="en-US" dirty="0"/>
              <a:t>Project Status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0432" y="1611078"/>
            <a:ext cx="10169611" cy="4300151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Phase I Project Development Report Submitted</a:t>
            </a:r>
            <a:endParaRPr lang="en-US" sz="32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Geometry Approved by IDOT and BNSF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Environmental Clearances Received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Design Exceptions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Public Meeting</a:t>
            </a:r>
          </a:p>
        </p:txBody>
      </p:sp>
    </p:spTree>
    <p:extLst>
      <p:ext uri="{BB962C8B-B14F-4D97-AF65-F5344CB8AC3E}">
        <p14:creationId xmlns:p14="http://schemas.microsoft.com/office/powerpoint/2010/main" val="1654430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5968" y="749565"/>
            <a:ext cx="9144000" cy="978286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5968" y="2040085"/>
            <a:ext cx="9144000" cy="3113902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/>
              <a:t>Refine Project Cost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/>
              <a:t>Submit Final Project Development Report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/>
              <a:t>Obtain Phase I Design Approval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/>
              <a:t>Prepare Phase II Bid Documents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/>
              <a:t>Construction</a:t>
            </a:r>
          </a:p>
        </p:txBody>
      </p:sp>
    </p:spTree>
    <p:extLst>
      <p:ext uri="{BB962C8B-B14F-4D97-AF65-F5344CB8AC3E}">
        <p14:creationId xmlns:p14="http://schemas.microsoft.com/office/powerpoint/2010/main" val="2443132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365FF19-E4A6-449D-9F34-6A8336823D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886" y="0"/>
            <a:ext cx="1278293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44120" y="5368954"/>
            <a:ext cx="2564514" cy="1308382"/>
          </a:xfrm>
        </p:spPr>
        <p:txBody>
          <a:bodyPr anchor="t" anchorCtr="0"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Project Location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393FF3E-BD96-4A0A-AD72-285D1E3151DB}"/>
              </a:ext>
            </a:extLst>
          </p:cNvPr>
          <p:cNvSpPr txBox="1"/>
          <p:nvPr/>
        </p:nvSpPr>
        <p:spPr>
          <a:xfrm>
            <a:off x="5070358" y="-4268"/>
            <a:ext cx="947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30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b="1" dirty="0">
                <a:solidFill>
                  <a:schemeClr val="bg1"/>
                </a:solidFill>
              </a:rPr>
              <a:t> St.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F389E7-5ABC-4D07-961E-364E13A5D408}"/>
              </a:ext>
            </a:extLst>
          </p:cNvPr>
          <p:cNvSpPr txBox="1"/>
          <p:nvPr/>
        </p:nvSpPr>
        <p:spPr>
          <a:xfrm>
            <a:off x="5070358" y="859887"/>
            <a:ext cx="947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31</a:t>
            </a:r>
            <a:r>
              <a:rPr lang="en-US" b="1" baseline="30000" dirty="0">
                <a:solidFill>
                  <a:schemeClr val="bg1"/>
                </a:solidFill>
              </a:rPr>
              <a:t>st</a:t>
            </a:r>
            <a:r>
              <a:rPr lang="en-US" b="1" dirty="0">
                <a:solidFill>
                  <a:schemeClr val="bg1"/>
                </a:solidFill>
              </a:rPr>
              <a:t> St.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2A1C1EE-471F-4781-A9B7-57284BD8F447}"/>
              </a:ext>
            </a:extLst>
          </p:cNvPr>
          <p:cNvSpPr txBox="1"/>
          <p:nvPr/>
        </p:nvSpPr>
        <p:spPr>
          <a:xfrm>
            <a:off x="4543426" y="439102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34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b="1" dirty="0">
                <a:solidFill>
                  <a:schemeClr val="bg1"/>
                </a:solidFill>
              </a:rPr>
              <a:t> St.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35EFFF-05CA-4EA6-AD9D-9E4EC6AE58A7}"/>
              </a:ext>
            </a:extLst>
          </p:cNvPr>
          <p:cNvSpPr txBox="1"/>
          <p:nvPr/>
        </p:nvSpPr>
        <p:spPr>
          <a:xfrm rot="20691997">
            <a:off x="2434900" y="3054114"/>
            <a:ext cx="176212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Stanley Ave.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A9958A8-E5EB-454A-AD61-B19BC78B2D87}"/>
              </a:ext>
            </a:extLst>
          </p:cNvPr>
          <p:cNvSpPr txBox="1"/>
          <p:nvPr/>
        </p:nvSpPr>
        <p:spPr>
          <a:xfrm rot="20632093">
            <a:off x="2231437" y="3664398"/>
            <a:ext cx="180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Windsor Ave.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12E989B-A6C5-462E-B4D5-6ADDC466C776}"/>
              </a:ext>
            </a:extLst>
          </p:cNvPr>
          <p:cNvSpPr txBox="1"/>
          <p:nvPr/>
        </p:nvSpPr>
        <p:spPr>
          <a:xfrm rot="20261958">
            <a:off x="7286625" y="5629275"/>
            <a:ext cx="1438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Ogden Ave.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5EF6C91-0C82-41EA-874E-4E72F05762B6}"/>
              </a:ext>
            </a:extLst>
          </p:cNvPr>
          <p:cNvSpPr txBox="1"/>
          <p:nvPr/>
        </p:nvSpPr>
        <p:spPr>
          <a:xfrm rot="16030601">
            <a:off x="-538088" y="2813362"/>
            <a:ext cx="1685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Harlem Ave.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A0B7957-657E-47E2-BE7B-720716B2D041}"/>
              </a:ext>
            </a:extLst>
          </p:cNvPr>
          <p:cNvSpPr txBox="1"/>
          <p:nvPr/>
        </p:nvSpPr>
        <p:spPr>
          <a:xfrm rot="16200000">
            <a:off x="4956692" y="515267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Grove Ave.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346D658-D75A-4931-A179-B304FAB8501F}"/>
              </a:ext>
            </a:extLst>
          </p:cNvPr>
          <p:cNvSpPr txBox="1"/>
          <p:nvPr/>
        </p:nvSpPr>
        <p:spPr>
          <a:xfrm rot="16200000">
            <a:off x="5429938" y="5428491"/>
            <a:ext cx="1705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Oak Park Ave.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A804B82-5E3F-4134-B331-8BD4B1067774}"/>
              </a:ext>
            </a:extLst>
          </p:cNvPr>
          <p:cNvSpPr txBox="1"/>
          <p:nvPr/>
        </p:nvSpPr>
        <p:spPr>
          <a:xfrm rot="16200000">
            <a:off x="10929827" y="23680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Ridgeland Ave.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BC2150C-4AF2-4417-8454-66E4B6BC6542}"/>
              </a:ext>
            </a:extLst>
          </p:cNvPr>
          <p:cNvSpPr txBox="1"/>
          <p:nvPr/>
        </p:nvSpPr>
        <p:spPr>
          <a:xfrm rot="20715319">
            <a:off x="7289310" y="2100064"/>
            <a:ext cx="1722517" cy="371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BNSF Railroad</a:t>
            </a:r>
          </a:p>
        </p:txBody>
      </p:sp>
    </p:spTree>
    <p:extLst>
      <p:ext uri="{BB962C8B-B14F-4D97-AF65-F5344CB8AC3E}">
        <p14:creationId xmlns:p14="http://schemas.microsoft.com/office/powerpoint/2010/main" val="2736149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746" y="778355"/>
            <a:ext cx="7698820" cy="978286"/>
          </a:xfrm>
        </p:spPr>
        <p:txBody>
          <a:bodyPr/>
          <a:lstStyle/>
          <a:p>
            <a:r>
              <a:rPr lang="en-US" dirty="0"/>
              <a:t>Project Goals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5746" y="2019300"/>
            <a:ext cx="10169611" cy="3086100"/>
          </a:xfrm>
        </p:spPr>
        <p:txBody>
          <a:bodyPr numCol="2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800" dirty="0"/>
              <a:t>Utility Project (Sewer and Water)</a:t>
            </a:r>
          </a:p>
          <a:p>
            <a:pPr algn="l">
              <a:lnSpc>
                <a:spcPct val="100000"/>
              </a:lnSpc>
            </a:pPr>
            <a:r>
              <a:rPr lang="en-US" sz="2800" dirty="0"/>
              <a:t>Roadway Improvement</a:t>
            </a:r>
          </a:p>
          <a:p>
            <a:pPr algn="l">
              <a:lnSpc>
                <a:spcPct val="100000"/>
              </a:lnSpc>
            </a:pPr>
            <a:r>
              <a:rPr lang="en-US" sz="2800" dirty="0"/>
              <a:t>Pedestrian Access and Accommodations</a:t>
            </a:r>
          </a:p>
          <a:p>
            <a:pPr algn="l">
              <a:lnSpc>
                <a:spcPct val="100000"/>
              </a:lnSpc>
            </a:pPr>
            <a:r>
              <a:rPr lang="en-US" sz="2800" dirty="0"/>
              <a:t>Bike Lanes and Racks</a:t>
            </a:r>
          </a:p>
          <a:p>
            <a:pPr algn="l">
              <a:lnSpc>
                <a:spcPct val="100000"/>
              </a:lnSpc>
            </a:pPr>
            <a:r>
              <a:rPr lang="en-US" sz="2800" dirty="0"/>
              <a:t>Parking Improvements</a:t>
            </a:r>
          </a:p>
          <a:p>
            <a:pPr algn="l">
              <a:lnSpc>
                <a:spcPct val="100000"/>
              </a:lnSpc>
            </a:pPr>
            <a:r>
              <a:rPr lang="en-US" sz="2800" dirty="0"/>
              <a:t>New Lighting</a:t>
            </a:r>
          </a:p>
          <a:p>
            <a:pPr algn="l">
              <a:lnSpc>
                <a:spcPct val="100000"/>
              </a:lnSpc>
            </a:pPr>
            <a:r>
              <a:rPr lang="en-US" sz="2800" dirty="0"/>
              <a:t>Green Infrastructure</a:t>
            </a:r>
          </a:p>
          <a:p>
            <a:pPr algn="l">
              <a:lnSpc>
                <a:spcPct val="100000"/>
              </a:lnSpc>
            </a:pPr>
            <a:r>
              <a:rPr lang="en-US" sz="2800" dirty="0"/>
              <a:t>Streetscape Amenities</a:t>
            </a:r>
          </a:p>
          <a:p>
            <a:pPr algn="l">
              <a:lnSpc>
                <a:spcPct val="100000"/>
              </a:lnSpc>
            </a:pPr>
            <a:r>
              <a:rPr lang="en-US" sz="2800" dirty="0"/>
              <a:t>Improved Drainage</a:t>
            </a:r>
          </a:p>
        </p:txBody>
      </p:sp>
    </p:spTree>
    <p:extLst>
      <p:ext uri="{BB962C8B-B14F-4D97-AF65-F5344CB8AC3E}">
        <p14:creationId xmlns:p14="http://schemas.microsoft.com/office/powerpoint/2010/main" val="49537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222D43-35FB-454D-BEFF-6648F29F4C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b="10703"/>
          <a:stretch/>
        </p:blipFill>
        <p:spPr>
          <a:xfrm>
            <a:off x="897622" y="0"/>
            <a:ext cx="10497741" cy="6123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9308" y="4843849"/>
            <a:ext cx="9097930" cy="952114"/>
          </a:xfrm>
        </p:spPr>
        <p:txBody>
          <a:bodyPr>
            <a:normAutofit/>
          </a:bodyPr>
          <a:lstStyle/>
          <a:p>
            <a:r>
              <a:rPr lang="en-US" sz="4800" dirty="0"/>
              <a:t>Oak Park Avenue Cross Section</a:t>
            </a:r>
          </a:p>
        </p:txBody>
      </p:sp>
    </p:spTree>
    <p:extLst>
      <p:ext uri="{BB962C8B-B14F-4D97-AF65-F5344CB8AC3E}">
        <p14:creationId xmlns:p14="http://schemas.microsoft.com/office/powerpoint/2010/main" val="4150254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8B484D-6D6A-454F-913D-A66226035F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8" b="10581"/>
          <a:stretch/>
        </p:blipFill>
        <p:spPr>
          <a:xfrm>
            <a:off x="796636" y="0"/>
            <a:ext cx="10587225" cy="6132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9308" y="4843849"/>
            <a:ext cx="9097930" cy="952114"/>
          </a:xfrm>
        </p:spPr>
        <p:txBody>
          <a:bodyPr>
            <a:normAutofit/>
          </a:bodyPr>
          <a:lstStyle/>
          <a:p>
            <a:r>
              <a:rPr lang="en-US" sz="4800" dirty="0"/>
              <a:t>Grove Avenue Cross Section</a:t>
            </a:r>
          </a:p>
        </p:txBody>
      </p:sp>
    </p:spTree>
    <p:extLst>
      <p:ext uri="{BB962C8B-B14F-4D97-AF65-F5344CB8AC3E}">
        <p14:creationId xmlns:p14="http://schemas.microsoft.com/office/powerpoint/2010/main" val="3620219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1A829C-6FD4-4E59-875B-1BFFC552A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" b="10826"/>
          <a:stretch/>
        </p:blipFill>
        <p:spPr>
          <a:xfrm>
            <a:off x="796637" y="0"/>
            <a:ext cx="10578836" cy="61155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9308" y="4843849"/>
            <a:ext cx="9097930" cy="952114"/>
          </a:xfrm>
        </p:spPr>
        <p:txBody>
          <a:bodyPr>
            <a:normAutofit/>
          </a:bodyPr>
          <a:lstStyle/>
          <a:p>
            <a:r>
              <a:rPr lang="en-US" sz="4800" dirty="0"/>
              <a:t>Stanley Avenue Cross Section</a:t>
            </a:r>
          </a:p>
        </p:txBody>
      </p:sp>
    </p:spTree>
    <p:extLst>
      <p:ext uri="{BB962C8B-B14F-4D97-AF65-F5344CB8AC3E}">
        <p14:creationId xmlns:p14="http://schemas.microsoft.com/office/powerpoint/2010/main" val="65135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ECD3444-49E4-4E33-8780-E15F314D65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" b="10581"/>
          <a:stretch/>
        </p:blipFill>
        <p:spPr>
          <a:xfrm>
            <a:off x="796637" y="0"/>
            <a:ext cx="10578836" cy="6132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9308" y="4843849"/>
            <a:ext cx="9097930" cy="952114"/>
          </a:xfrm>
        </p:spPr>
        <p:txBody>
          <a:bodyPr>
            <a:normAutofit/>
          </a:bodyPr>
          <a:lstStyle/>
          <a:p>
            <a:r>
              <a:rPr lang="en-US" sz="4800" dirty="0"/>
              <a:t>Windsor Avenue Cross Section</a:t>
            </a:r>
          </a:p>
        </p:txBody>
      </p:sp>
    </p:spTree>
    <p:extLst>
      <p:ext uri="{BB962C8B-B14F-4D97-AF65-F5344CB8AC3E}">
        <p14:creationId xmlns:p14="http://schemas.microsoft.com/office/powerpoint/2010/main" val="138028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B4E20D-EB0C-4C16-986C-C03D1FBC9D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4027" r="1933" b="10833"/>
          <a:stretch/>
        </p:blipFill>
        <p:spPr>
          <a:xfrm>
            <a:off x="542925" y="276225"/>
            <a:ext cx="10982325" cy="58388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3894" y="5905886"/>
            <a:ext cx="5721178" cy="799714"/>
          </a:xfrm>
        </p:spPr>
        <p:txBody>
          <a:bodyPr>
            <a:normAutofit/>
          </a:bodyPr>
          <a:lstStyle/>
          <a:p>
            <a:r>
              <a:rPr lang="en-US" sz="4800" dirty="0"/>
              <a:t>Parking Summary</a:t>
            </a:r>
          </a:p>
        </p:txBody>
      </p:sp>
    </p:spTree>
    <p:extLst>
      <p:ext uri="{BB962C8B-B14F-4D97-AF65-F5344CB8AC3E}">
        <p14:creationId xmlns:p14="http://schemas.microsoft.com/office/powerpoint/2010/main" val="2627998050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A3F38"/>
      </a:dk2>
      <a:lt2>
        <a:srgbClr val="EEEDCB"/>
      </a:lt2>
      <a:accent1>
        <a:srgbClr val="818E9F"/>
      </a:accent1>
      <a:accent2>
        <a:srgbClr val="D26400"/>
      </a:accent2>
      <a:accent3>
        <a:srgbClr val="C3BA45"/>
      </a:accent3>
      <a:accent4>
        <a:srgbClr val="8A8552"/>
      </a:accent4>
      <a:accent5>
        <a:srgbClr val="F3B843"/>
      </a:accent5>
      <a:accent6>
        <a:srgbClr val="786C71"/>
      </a:accent6>
      <a:hlink>
        <a:srgbClr val="46A7CA"/>
      </a:hlink>
      <a:folHlink>
        <a:srgbClr val="B2B2B2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9935E573-C197-41A8-BCA1-5D5F62C560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1588</TotalTime>
  <Words>330</Words>
  <Application>Microsoft Office PowerPoint</Application>
  <PresentationFormat>Widescreen</PresentationFormat>
  <Paragraphs>93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Corbel</vt:lpstr>
      <vt:lpstr>NeueSans Normal</vt:lpstr>
      <vt:lpstr>Trajan Pro</vt:lpstr>
      <vt:lpstr>Trebuchet MS</vt:lpstr>
      <vt:lpstr>Wingdings</vt:lpstr>
      <vt:lpstr>Wingdings 2</vt:lpstr>
      <vt:lpstr>Frame</vt:lpstr>
      <vt:lpstr>Office Theme</vt:lpstr>
      <vt:lpstr>Public Meeting     Berwyn Depot District Streetscape Project</vt:lpstr>
      <vt:lpstr>Public Meeting Format</vt:lpstr>
      <vt:lpstr>Project Location</vt:lpstr>
      <vt:lpstr>Project Goals</vt:lpstr>
      <vt:lpstr>Oak Park Avenue Cross Section</vt:lpstr>
      <vt:lpstr>Grove Avenue Cross Section</vt:lpstr>
      <vt:lpstr>Stanley Avenue Cross Section</vt:lpstr>
      <vt:lpstr>Windsor Avenue Cross Section</vt:lpstr>
      <vt:lpstr>Parking Summary</vt:lpstr>
      <vt:lpstr>PowerPoint Presentation</vt:lpstr>
      <vt:lpstr>Street Trees</vt:lpstr>
      <vt:lpstr>Silva Cells</vt:lpstr>
      <vt:lpstr>Pavers</vt:lpstr>
      <vt:lpstr>Trench Drains</vt:lpstr>
      <vt:lpstr>Planters</vt:lpstr>
      <vt:lpstr>Site Furniture</vt:lpstr>
      <vt:lpstr>Site Furniture</vt:lpstr>
      <vt:lpstr>Bike Shelter</vt:lpstr>
      <vt:lpstr>Tree Grates</vt:lpstr>
      <vt:lpstr>Street Lighting</vt:lpstr>
      <vt:lpstr>Paving </vt:lpstr>
      <vt:lpstr>Message Board</vt:lpstr>
      <vt:lpstr>Plaza Street – Existing Conditions</vt:lpstr>
      <vt:lpstr>PowerPoint Presentation</vt:lpstr>
      <vt:lpstr>PowerPoint Presentation</vt:lpstr>
      <vt:lpstr>PowerPoint Presentation</vt:lpstr>
      <vt:lpstr>Project Status</vt:lpstr>
      <vt:lpstr>Next Steps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Landeweer</dc:creator>
  <cp:lastModifiedBy>Nicole L. Campbell</cp:lastModifiedBy>
  <cp:revision>79</cp:revision>
  <cp:lastPrinted>2017-06-20T15:38:52Z</cp:lastPrinted>
  <dcterms:created xsi:type="dcterms:W3CDTF">2017-01-16T15:38:59Z</dcterms:created>
  <dcterms:modified xsi:type="dcterms:W3CDTF">2017-08-08T17:01:15Z</dcterms:modified>
</cp:coreProperties>
</file>